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7"/>
  </p:notesMasterIdLst>
  <p:sldIdLst>
    <p:sldId id="256" r:id="rId2"/>
    <p:sldId id="308" r:id="rId3"/>
    <p:sldId id="257" r:id="rId4"/>
    <p:sldId id="261" r:id="rId5"/>
    <p:sldId id="296" r:id="rId6"/>
    <p:sldId id="262" r:id="rId7"/>
    <p:sldId id="263" r:id="rId8"/>
    <p:sldId id="259" r:id="rId9"/>
    <p:sldId id="268" r:id="rId10"/>
    <p:sldId id="266" r:id="rId11"/>
    <p:sldId id="309" r:id="rId12"/>
    <p:sldId id="267" r:id="rId13"/>
    <p:sldId id="269" r:id="rId14"/>
    <p:sldId id="270" r:id="rId15"/>
    <p:sldId id="306" r:id="rId16"/>
    <p:sldId id="304" r:id="rId17"/>
    <p:sldId id="305" r:id="rId18"/>
    <p:sldId id="299" r:id="rId19"/>
    <p:sldId id="298" r:id="rId20"/>
    <p:sldId id="301" r:id="rId21"/>
    <p:sldId id="300" r:id="rId22"/>
    <p:sldId id="293" r:id="rId23"/>
    <p:sldId id="288" r:id="rId24"/>
    <p:sldId id="289" r:id="rId25"/>
    <p:sldId id="290" r:id="rId26"/>
    <p:sldId id="291" r:id="rId27"/>
    <p:sldId id="283" r:id="rId28"/>
    <p:sldId id="284" r:id="rId29"/>
    <p:sldId id="307" r:id="rId30"/>
    <p:sldId id="295" r:id="rId31"/>
    <p:sldId id="273" r:id="rId32"/>
    <p:sldId id="274" r:id="rId33"/>
    <p:sldId id="279" r:id="rId34"/>
    <p:sldId id="280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72"/>
    <p:restoredTop sz="94656"/>
  </p:normalViewPr>
  <p:slideViewPr>
    <p:cSldViewPr snapToGrid="0">
      <p:cViewPr varScale="1">
        <p:scale>
          <a:sx n="100" d="100"/>
          <a:sy n="100" d="100"/>
        </p:scale>
        <p:origin x="1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4B7E6-4703-DE4A-ACBA-E5CD044A591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888CD-F2F2-244E-B2C9-A524E1CCC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888CD-F2F2-244E-B2C9-A524E1CCC1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1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888CD-F2F2-244E-B2C9-A524E1CCC1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2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4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7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2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6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0411652/#:~:text=Age%2Drelated%20macular%20degeneration%20(AMD,tool%20for%20these%20ocular%20conditions" TargetMode="External"/><Relationship Id="rId7" Type="http://schemas.openxmlformats.org/officeDocument/2006/relationships/hyperlink" Target="https://iovs.arvojournals.org/article.aspx?articleid=2182253" TargetMode="External"/><Relationship Id="rId2" Type="http://schemas.openxmlformats.org/officeDocument/2006/relationships/hyperlink" Target="https://www.aao.org/eye-health/treatments/what-is-optical-coherence-tom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betesjournals.org/care/article/35/3/556/28568/Global-Prevalence-and-Major-Risk-Factors-of" TargetMode="External"/><Relationship Id="rId5" Type="http://schemas.openxmlformats.org/officeDocument/2006/relationships/hyperlink" Target="https://www.ncbi.nlm.nih.gov/pmc/articles/PMC6531773/" TargetMode="External"/><Relationship Id="rId4" Type="http://schemas.openxmlformats.org/officeDocument/2006/relationships/hyperlink" Target="https://data.mendeley.com/datasets/rscbjbr9sj/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purple cells">
            <a:extLst>
              <a:ext uri="{FF2B5EF4-FFF2-40B4-BE49-F238E27FC236}">
                <a16:creationId xmlns:a16="http://schemas.microsoft.com/office/drawing/2014/main" id="{BF3F13AA-A4AE-F04F-02E1-0A557C155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7601" b="7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D9864-1ACD-D6F6-EA5B-874CECC4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Nexus Sans"/>
              </a:rPr>
              <a:t>Classification of Optical Coherence Tomography (OCT)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39E8F-AE2B-5E41-320D-C8A66B3F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Team 1:</a:t>
            </a:r>
          </a:p>
          <a:p>
            <a:pPr algn="ctr">
              <a:lnSpc>
                <a:spcPct val="120000"/>
              </a:lnSpc>
            </a:pPr>
            <a:r>
              <a:rPr lang="en-US" sz="1400" dirty="0"/>
              <a:t>Satya Sai </a:t>
            </a:r>
            <a:r>
              <a:rPr lang="en-US" sz="1400" dirty="0" err="1"/>
              <a:t>Mandlem</a:t>
            </a:r>
            <a:endParaRPr lang="en-US" sz="1400" dirty="0"/>
          </a:p>
          <a:p>
            <a:pPr algn="ctr">
              <a:lnSpc>
                <a:spcPct val="120000"/>
              </a:lnSpc>
            </a:pPr>
            <a:r>
              <a:rPr lang="en-US" sz="1400" dirty="0" err="1"/>
              <a:t>Nikitha</a:t>
            </a:r>
            <a:r>
              <a:rPr lang="en-US" sz="1400" dirty="0"/>
              <a:t> </a:t>
            </a:r>
            <a:r>
              <a:rPr lang="en-US" sz="1400" dirty="0" err="1"/>
              <a:t>Guntaka</a:t>
            </a:r>
            <a:endParaRPr lang="en-US" sz="1400" dirty="0"/>
          </a:p>
          <a:p>
            <a:pPr algn="ctr">
              <a:lnSpc>
                <a:spcPct val="120000"/>
              </a:lnSpc>
            </a:pPr>
            <a:r>
              <a:rPr lang="en-US" sz="1400" dirty="0"/>
              <a:t>Hemanth Varma Dantuluri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39A1-614A-7C1D-BB77-D1F27B49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1A4745-A899-F884-8DD6-621A02C2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83" y="343646"/>
            <a:ext cx="9238434" cy="6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2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4F697EB-4345-9BEF-1EB1-FC193597AB27}"/>
              </a:ext>
            </a:extLst>
          </p:cNvPr>
          <p:cNvSpPr/>
          <p:nvPr/>
        </p:nvSpPr>
        <p:spPr>
          <a:xfrm>
            <a:off x="8447474" y="2256487"/>
            <a:ext cx="3116899" cy="2345025"/>
          </a:xfrm>
          <a:custGeom>
            <a:avLst/>
            <a:gdLst/>
            <a:ahLst/>
            <a:cxnLst/>
            <a:rect l="l" t="t" r="r" b="b"/>
            <a:pathLst>
              <a:path w="7099914" h="4318887">
                <a:moveTo>
                  <a:pt x="0" y="0"/>
                </a:moveTo>
                <a:lnTo>
                  <a:pt x="7099913" y="0"/>
                </a:lnTo>
                <a:lnTo>
                  <a:pt x="7099913" y="4318888"/>
                </a:lnTo>
                <a:lnTo>
                  <a:pt x="0" y="431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" r="-37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22C2B-CC3A-9BF8-A3AF-3F1CCEEA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7" y="1356358"/>
            <a:ext cx="7016168" cy="41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37DFBEA-46A8-4EFB-E7BC-9DA1AD0499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91E367B-AAE0-3AC8-30D6-A4E0573B04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9567" y="602673"/>
            <a:ext cx="7797560" cy="77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97895D-DBE1-84B0-F0A2-7008F2C0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75" y="329457"/>
            <a:ext cx="9285650" cy="61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6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5E58-6173-6073-BD4C-632D3558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D3F4-D7D0-2A68-6E42-31C5A6265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resized the images to 256x256 and normalized the pixels using OpenCV library.</a:t>
            </a:r>
          </a:p>
          <a:p>
            <a:r>
              <a:rPr lang="en-US" dirty="0"/>
              <a:t>We then stored the images in NumPy arrays and performed </a:t>
            </a:r>
            <a:r>
              <a:rPr lang="en-US" dirty="0" err="1"/>
              <a:t>augumentation</a:t>
            </a:r>
            <a:r>
              <a:rPr lang="en-US" dirty="0"/>
              <a:t>.</a:t>
            </a:r>
          </a:p>
          <a:p>
            <a:r>
              <a:rPr lang="en-US" dirty="0"/>
              <a:t>We used data augmentation setup with </a:t>
            </a:r>
            <a:r>
              <a:rPr lang="en-US" dirty="0" err="1"/>
              <a:t>Keras</a:t>
            </a:r>
            <a:r>
              <a:rPr lang="en-US" dirty="0"/>
              <a:t>' </a:t>
            </a:r>
            <a:r>
              <a:rPr lang="en-US" dirty="0" err="1"/>
              <a:t>ImageDataGenerator</a:t>
            </a:r>
            <a:r>
              <a:rPr lang="en-US" dirty="0"/>
              <a:t>, which will generate augmented versions of the original images on-the-fly during training. Each batch of images fed into the model for training will be augmented differently, introducing variability and helping the model generalize better.</a:t>
            </a:r>
          </a:p>
        </p:txBody>
      </p:sp>
    </p:spTree>
    <p:extLst>
      <p:ext uri="{BB962C8B-B14F-4D97-AF65-F5344CB8AC3E}">
        <p14:creationId xmlns:p14="http://schemas.microsoft.com/office/powerpoint/2010/main" val="150532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1FA8-9AFF-0A11-73AA-B5E87C73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518" y="2945363"/>
            <a:ext cx="8284963" cy="967273"/>
          </a:xfrm>
        </p:spPr>
        <p:txBody>
          <a:bodyPr/>
          <a:lstStyle/>
          <a:p>
            <a:pPr algn="ctr"/>
            <a:r>
              <a:rPr lang="en-US" dirty="0"/>
              <a:t>Modelling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1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DA2A-0DDB-5632-D819-11AC46AF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25" y="342900"/>
            <a:ext cx="3279689" cy="1276840"/>
          </a:xfrm>
        </p:spPr>
        <p:txBody>
          <a:bodyPr/>
          <a:lstStyle/>
          <a:p>
            <a:pPr algn="l"/>
            <a:r>
              <a:rPr lang="en-US" sz="2800" b="1" dirty="0"/>
              <a:t>Random Forest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B3D02-5840-9F11-D77A-24756657A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3326" y="1846282"/>
            <a:ext cx="3233096" cy="193360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n_estimators</a:t>
            </a:r>
            <a:r>
              <a:rPr lang="en-US" dirty="0"/>
              <a:t>=20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max_features</a:t>
            </a:r>
            <a:r>
              <a:rPr lang="en-US" dirty="0"/>
              <a:t>= "sqrt“</a:t>
            </a:r>
          </a:p>
          <a:p>
            <a:pPr algn="l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62E84-0FF1-D4A3-3BAA-B3C108D92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325" y="3649682"/>
            <a:ext cx="9185350" cy="2988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6F917-DD85-49F5-3EE4-9035388D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5" y="284285"/>
            <a:ext cx="4655414" cy="31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EA2-27AB-7CCA-5255-097DD00C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1" y="1558944"/>
            <a:ext cx="3801358" cy="1864196"/>
          </a:xfrm>
        </p:spPr>
        <p:txBody>
          <a:bodyPr/>
          <a:lstStyle/>
          <a:p>
            <a:pPr algn="l"/>
            <a:r>
              <a:rPr lang="en-US" sz="2800" b="1" dirty="0"/>
              <a:t>K-Nearest</a:t>
            </a:r>
            <a:br>
              <a:rPr lang="en-US" sz="2800" b="1" dirty="0"/>
            </a:br>
            <a:r>
              <a:rPr lang="en-US" sz="2800" b="1" dirty="0"/>
              <a:t>Neighbors (KNN)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036A5-250D-2407-8A88-D861710D8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algorithm='auto’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n_neighbors</a:t>
            </a:r>
            <a:r>
              <a:rPr lang="en-US" dirty="0"/>
              <a:t>= 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p= 1  </a:t>
            </a:r>
          </a:p>
          <a:p>
            <a:pPr algn="l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B2BC2-F44E-5AF1-9127-26AB7CF29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149" y="815994"/>
            <a:ext cx="5354391" cy="2346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AA810-4301-CB25-99A1-73F66EF0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3898901"/>
            <a:ext cx="5332192" cy="24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9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9509-3A82-965E-DB1B-A67B3798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Machines (SVM)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5E12A-3D07-E255-080D-74B543204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gamma='auto’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 C=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kernel = '</a:t>
            </a:r>
            <a:r>
              <a:rPr lang="en-US" dirty="0" err="1"/>
              <a:t>rbf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52700-A60B-BB72-25B3-61C2769E7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4899" y="765194"/>
            <a:ext cx="5216103" cy="2397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61CB4-54E1-3E9F-49FE-000BDA67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99" y="3547907"/>
            <a:ext cx="5226256" cy="23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3A72-DF4A-6D39-AD00-8C73196B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218" y="813420"/>
            <a:ext cx="3279689" cy="933940"/>
          </a:xfrm>
        </p:spPr>
        <p:txBody>
          <a:bodyPr/>
          <a:lstStyle/>
          <a:p>
            <a:pPr algn="l"/>
            <a:r>
              <a:rPr lang="en-US" sz="2800" dirty="0" err="1">
                <a:latin typeface="+mj-lt"/>
                <a:ea typeface="+mj-ea"/>
                <a:cs typeface="+mj-cs"/>
              </a:rPr>
              <a:t>Adaboosting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3996F-2534-131F-6EE8-DBC33EBD2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7334" y="1913262"/>
            <a:ext cx="1984437" cy="9339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9E2E2-D1FD-475F-F7B3-73E09A955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737" y="470327"/>
            <a:ext cx="6755695" cy="6108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83555-7830-59E2-5B6B-554A96A7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34" y="3197564"/>
            <a:ext cx="3492500" cy="33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60378A-47D4-4C1A-9D34-A84B1B057EF3}"/>
              </a:ext>
            </a:extLst>
          </p:cNvPr>
          <p:cNvGrpSpPr/>
          <p:nvPr/>
        </p:nvGrpSpPr>
        <p:grpSpPr>
          <a:xfrm>
            <a:off x="431800" y="1175086"/>
            <a:ext cx="11150600" cy="4507827"/>
            <a:chOff x="660400" y="1917700"/>
            <a:chExt cx="10660027" cy="39236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372C94-E34A-7A92-8F55-9DBF42B43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1917700"/>
              <a:ext cx="5509776" cy="392362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69EE5E-4691-8B74-CA9C-74BF973C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462" y="1917700"/>
              <a:ext cx="5126965" cy="391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6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A254-E64E-F6A3-8F8E-5282B32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113C-3611-18D5-E2C9-14AB5EBD6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2108200"/>
          </a:xfrm>
        </p:spPr>
        <p:txBody>
          <a:bodyPr/>
          <a:lstStyle/>
          <a:p>
            <a:r>
              <a:rPr lang="en-US" dirty="0"/>
              <a:t>According to National Library of Medicine, 2.2 Million people</a:t>
            </a:r>
            <a:r>
              <a:rPr lang="en-US" baseline="30000" dirty="0"/>
              <a:t>[4,5,6]</a:t>
            </a:r>
            <a:r>
              <a:rPr lang="en-US" dirty="0"/>
              <a:t> globally are suffering from Vision Impairments, can grow to 5.4 million by 2050</a:t>
            </a:r>
          </a:p>
          <a:p>
            <a:r>
              <a:rPr lang="en-US" dirty="0"/>
              <a:t>Most cases can be prevented when treated at early stages.</a:t>
            </a:r>
          </a:p>
        </p:txBody>
      </p:sp>
    </p:spTree>
    <p:extLst>
      <p:ext uri="{BB962C8B-B14F-4D97-AF65-F5344CB8AC3E}">
        <p14:creationId xmlns:p14="http://schemas.microsoft.com/office/powerpoint/2010/main" val="66965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5F1F-307F-FCBA-F50D-B67FBCF1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558944"/>
            <a:ext cx="4278929" cy="1864196"/>
          </a:xfrm>
        </p:spPr>
        <p:txBody>
          <a:bodyPr/>
          <a:lstStyle/>
          <a:p>
            <a:r>
              <a:rPr lang="en-US" sz="2800" dirty="0" err="1">
                <a:latin typeface="+mj-lt"/>
                <a:ea typeface="+mj-ea"/>
                <a:cs typeface="+mj-cs"/>
              </a:rPr>
              <a:t>GradientBoosting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4612D-600B-3CC1-500F-EC1DD557A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1741" y="3687782"/>
            <a:ext cx="3233096" cy="193360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B93A2-7189-1CFE-6B5E-E0C529B5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964658"/>
            <a:ext cx="6085169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B50E9-FBE0-92CF-44A6-EDE09C79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3683543"/>
            <a:ext cx="6085169" cy="22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1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82FF5-C99A-80AE-8562-958C0B086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3"/>
          <a:stretch/>
        </p:blipFill>
        <p:spPr>
          <a:xfrm>
            <a:off x="6845300" y="-26948"/>
            <a:ext cx="4932142" cy="688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6F634-4E6B-29FB-BF23-0F92C064F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8" y="1949449"/>
            <a:ext cx="5866364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B76C9-4CFE-7D51-9367-422C5F44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D0E7A6-093F-03A9-ACE5-34F8736CB6E5}"/>
              </a:ext>
            </a:extLst>
          </p:cNvPr>
          <p:cNvSpPr txBox="1"/>
          <p:nvPr/>
        </p:nvSpPr>
        <p:spPr>
          <a:xfrm>
            <a:off x="637233" y="336818"/>
            <a:ext cx="4016729" cy="941330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800" b="1" cap="all" spc="600" dirty="0" err="1">
                <a:latin typeface="+mj-lt"/>
                <a:ea typeface="+mj-ea"/>
                <a:cs typeface="+mj-cs"/>
              </a:rPr>
              <a:t>Xgboosting</a:t>
            </a:r>
            <a:r>
              <a:rPr lang="en-US" sz="2800" b="1" cap="all" spc="600" dirty="0"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AB652-42E5-2AA5-F77E-55F3F281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3" y="2372212"/>
            <a:ext cx="5340687" cy="393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ACAD1-5185-B118-D837-53FA3EFFEE35}"/>
              </a:ext>
            </a:extLst>
          </p:cNvPr>
          <p:cNvSpPr txBox="1"/>
          <p:nvPr/>
        </p:nvSpPr>
        <p:spPr>
          <a:xfrm>
            <a:off x="618063" y="1476302"/>
            <a:ext cx="491031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1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=200, </a:t>
            </a:r>
            <a:r>
              <a:rPr lang="en-US" sz="1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=0.01, </a:t>
            </a:r>
            <a:r>
              <a:rPr lang="en-US" sz="1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1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814D3-E32F-476B-10FA-1AF81DE6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17" y="122767"/>
            <a:ext cx="4453467" cy="66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1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CA4D-2FBB-E58B-5D06-7536427B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VGG-16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986AB-CFC5-82E7-EBA3-6C6059050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0" y="3649682"/>
            <a:ext cx="3233097" cy="193360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optimizer=Adam(</a:t>
            </a:r>
            <a:r>
              <a:rPr lang="en-US" dirty="0" err="1"/>
              <a:t>lr</a:t>
            </a:r>
            <a:r>
              <a:rPr lang="en-US" dirty="0"/>
              <a:t>=0.001),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loss='</a:t>
            </a:r>
            <a:r>
              <a:rPr lang="en-US" dirty="0" err="1"/>
              <a:t>sparse_categorical_crossentropy</a:t>
            </a:r>
            <a:r>
              <a:rPr lang="en-US" dirty="0"/>
              <a:t>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AAAE6-2513-3212-BCC5-D71B566F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150" y="3649682"/>
            <a:ext cx="5943601" cy="2605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7C07C-B91F-63E7-BAAD-36AC2702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50" y="602565"/>
            <a:ext cx="5943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96482-B673-4656-2AA9-C2D9D1E9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261654"/>
            <a:ext cx="11493500" cy="43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8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7220-3778-9814-E67F-6EC92028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Le-Net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8EE9D-0613-AD01-576B-801F53592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429" y="610997"/>
            <a:ext cx="6858000" cy="56242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FB562-4486-EEAE-D4FA-51FDD8B71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0" y="3649682"/>
            <a:ext cx="3233097" cy="193360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optimizer='</a:t>
            </a:r>
            <a:r>
              <a:rPr lang="en-US" dirty="0" err="1"/>
              <a:t>adam</a:t>
            </a:r>
            <a:r>
              <a:rPr lang="en-US" dirty="0"/>
              <a:t>',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loss='</a:t>
            </a:r>
            <a:r>
              <a:rPr lang="en-US" dirty="0" err="1"/>
              <a:t>sparse_categorical_crossentropy</a:t>
            </a:r>
            <a:r>
              <a:rPr lang="en-US" dirty="0"/>
              <a:t>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6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374560-FBD3-D9F7-FA7E-BC14E06FB809}"/>
              </a:ext>
            </a:extLst>
          </p:cNvPr>
          <p:cNvGrpSpPr/>
          <p:nvPr/>
        </p:nvGrpSpPr>
        <p:grpSpPr>
          <a:xfrm>
            <a:off x="292100" y="812517"/>
            <a:ext cx="11607800" cy="5232966"/>
            <a:chOff x="0" y="159684"/>
            <a:chExt cx="12192000" cy="65386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4A11FC-BD42-51B6-63B7-D5F46FC6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9685"/>
              <a:ext cx="6192983" cy="27293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D352FD-292C-60F4-2651-8EE4D4B0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59684"/>
              <a:ext cx="6096000" cy="27293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7626BA-7DAB-29F2-3BB7-B28FBC0D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889029"/>
              <a:ext cx="12192000" cy="3809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83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1F1C-0DCB-D6FE-802B-C3268ABD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7C096-FBFD-8053-73EE-E477D9231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289" y="537875"/>
            <a:ext cx="6282109" cy="57939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59465-5B03-95F1-111D-736BF5864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39" y="3649682"/>
            <a:ext cx="3233097" cy="1933605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Convolutional layers (conv2d)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Pooling layers (max_pooling2d)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1 Flatten layer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3 Dense layers (dense)</a:t>
            </a:r>
          </a:p>
        </p:txBody>
      </p:sp>
    </p:spTree>
    <p:extLst>
      <p:ext uri="{BB962C8B-B14F-4D97-AF65-F5344CB8AC3E}">
        <p14:creationId xmlns:p14="http://schemas.microsoft.com/office/powerpoint/2010/main" val="83501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6CABB7-4698-524D-C61D-966C9FD384C8}"/>
              </a:ext>
            </a:extLst>
          </p:cNvPr>
          <p:cNvGrpSpPr/>
          <p:nvPr/>
        </p:nvGrpSpPr>
        <p:grpSpPr>
          <a:xfrm>
            <a:off x="579942" y="312837"/>
            <a:ext cx="11032115" cy="6232326"/>
            <a:chOff x="581890" y="255451"/>
            <a:chExt cx="11040919" cy="66025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5C69CD-7767-2872-81A2-40775B8F8B0A}"/>
                </a:ext>
              </a:extLst>
            </p:cNvPr>
            <p:cNvGrpSpPr/>
            <p:nvPr/>
          </p:nvGrpSpPr>
          <p:grpSpPr>
            <a:xfrm>
              <a:off x="581890" y="255451"/>
              <a:ext cx="11040919" cy="2537396"/>
              <a:chOff x="581890" y="2980753"/>
              <a:chExt cx="11040919" cy="253739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86BCE40-B2D5-32D0-DC4C-25B017F6A7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3159"/>
              <a:stretch/>
            </p:blipFill>
            <p:spPr>
              <a:xfrm>
                <a:off x="581890" y="2985920"/>
                <a:ext cx="5653809" cy="2532229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64E19E6-F6DF-464E-E24C-91B75EEDB1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159"/>
              <a:stretch/>
            </p:blipFill>
            <p:spPr>
              <a:xfrm>
                <a:off x="5969000" y="2980753"/>
                <a:ext cx="5653809" cy="2537396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96CCF1-22DE-667E-023E-8A8590601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18"/>
            <a:stretch/>
          </p:blipFill>
          <p:spPr>
            <a:xfrm>
              <a:off x="581891" y="2798623"/>
              <a:ext cx="11028218" cy="4059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51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6F87-3CC4-8DBD-6C3C-44DF5E9E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8944"/>
            <a:ext cx="3279689" cy="1864196"/>
          </a:xfrm>
        </p:spPr>
        <p:txBody>
          <a:bodyPr/>
          <a:lstStyle/>
          <a:p>
            <a:pPr algn="l"/>
            <a:r>
              <a:rPr lang="en-US" sz="2800" b="1" cap="all" spc="600" dirty="0">
                <a:latin typeface="+mj-lt"/>
                <a:ea typeface="+mj-ea"/>
                <a:cs typeface="+mj-cs"/>
              </a:rPr>
              <a:t>Convolution Neural networks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0887B-7388-D9EA-CCA8-165BEF227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3765" y="3962400"/>
            <a:ext cx="3842235" cy="1481764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Shape of </a:t>
            </a:r>
            <a:r>
              <a:rPr lang="en-US" sz="1400" dirty="0" err="1"/>
              <a:t>X_train</a:t>
            </a:r>
            <a:r>
              <a:rPr lang="en-US" sz="1400" dirty="0"/>
              <a:t>: (42274, 256, 256)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Shape of </a:t>
            </a:r>
            <a:r>
              <a:rPr lang="en-US" sz="1400" dirty="0" err="1"/>
              <a:t>y_train</a:t>
            </a:r>
            <a:r>
              <a:rPr lang="en-US" sz="1400" dirty="0"/>
              <a:t>: (42274,)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Shape of </a:t>
            </a:r>
            <a:r>
              <a:rPr lang="en-US" sz="1400" dirty="0" err="1"/>
              <a:t>X_test</a:t>
            </a:r>
            <a:r>
              <a:rPr lang="en-US" sz="1400" dirty="0"/>
              <a:t>: (18118, 256, 256)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Shape of </a:t>
            </a:r>
            <a:r>
              <a:rPr lang="en-US" sz="1400" dirty="0" err="1"/>
              <a:t>y_test</a:t>
            </a:r>
            <a:r>
              <a:rPr lang="en-US" sz="1400" dirty="0"/>
              <a:t>: (18118,)</a:t>
            </a:r>
          </a:p>
          <a:p>
            <a:pPr algn="l"/>
            <a:endParaRPr lang="en-US" sz="1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A7C6C29-C6D3-C532-BE14-7655E95C9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739" y="449121"/>
            <a:ext cx="5486400" cy="594803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D11CF10-A5B4-BEFD-23A8-C03A43C019D1}"/>
              </a:ext>
            </a:extLst>
          </p:cNvPr>
          <p:cNvSpPr txBox="1">
            <a:spLocks/>
          </p:cNvSpPr>
          <p:nvPr/>
        </p:nvSpPr>
        <p:spPr>
          <a:xfrm>
            <a:off x="577365" y="3591236"/>
            <a:ext cx="3702050" cy="1864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4 Convolutional layers (conv2d)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4 Pooling layers (max_pooling2d)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1 Flatten layer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3 Dense layers (dense)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308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2451-F421-5B8A-F4E4-E012E238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Optical coherence tomography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66EC2-8EEF-B1FF-6BFD-2DB6F895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effectLst/>
              </a:rPr>
              <a:t>Optical coherence tomography (OCT)</a:t>
            </a:r>
            <a:r>
              <a:rPr lang="en-US" b="0" i="0" u="none" strike="noStrike" baseline="30000" dirty="0">
                <a:effectLst/>
              </a:rPr>
              <a:t>[1]</a:t>
            </a:r>
            <a:r>
              <a:rPr lang="en-US" b="0" i="0" u="none" strike="noStrike" dirty="0">
                <a:effectLst/>
              </a:rPr>
              <a:t> is a non-invasive imaging test. It uses light waves to take cross-section pictures of your retina.</a:t>
            </a:r>
          </a:p>
          <a:p>
            <a:pPr algn="l"/>
            <a:r>
              <a:rPr lang="en-US" b="0" i="0" u="none" strike="noStrike" dirty="0">
                <a:effectLst/>
              </a:rPr>
              <a:t>With OCT, your ophthalmologist  can see each of the retina’s distinctive layers. This allows your ophthalmologist to map and measure their thickness. These measurements help with diagnosis.</a:t>
            </a:r>
          </a:p>
        </p:txBody>
      </p:sp>
    </p:spTree>
    <p:extLst>
      <p:ext uri="{BB962C8B-B14F-4D97-AF65-F5344CB8AC3E}">
        <p14:creationId xmlns:p14="http://schemas.microsoft.com/office/powerpoint/2010/main" val="361000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916605-344E-C60E-8EF7-A416244889FA}"/>
              </a:ext>
            </a:extLst>
          </p:cNvPr>
          <p:cNvGrpSpPr/>
          <p:nvPr/>
        </p:nvGrpSpPr>
        <p:grpSpPr>
          <a:xfrm>
            <a:off x="412750" y="357006"/>
            <a:ext cx="11366500" cy="6143987"/>
            <a:chOff x="254000" y="194457"/>
            <a:chExt cx="11684000" cy="63940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67496C-1AF5-475D-D0C0-653BAA5BA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2540000"/>
              <a:ext cx="11684000" cy="404848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30065F-8785-D21E-9490-30667D8B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" y="194457"/>
              <a:ext cx="5803900" cy="23412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0CEA15-9577-C162-B684-DD2559BC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7900" y="194457"/>
              <a:ext cx="5880100" cy="2341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14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1BD5-7221-20F1-31D7-4035C6B4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Best performing model-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A75C1-2DA3-CF83-BE5A-32336D239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3" y="3649682"/>
            <a:ext cx="4455439" cy="320831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5 Convolutional layers (conv2d).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5 Pooling layers (max_pooling2d).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1 Flatten layer.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2 Dense layers (dense, dense_1)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1Dropout layer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93D04-065E-BABD-C9AA-769CA613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82" y="225246"/>
            <a:ext cx="5888980" cy="64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DC162D-7851-CCA0-BA49-5EBC91348A16}"/>
              </a:ext>
            </a:extLst>
          </p:cNvPr>
          <p:cNvGrpSpPr/>
          <p:nvPr/>
        </p:nvGrpSpPr>
        <p:grpSpPr>
          <a:xfrm>
            <a:off x="408178" y="368300"/>
            <a:ext cx="11375643" cy="6121400"/>
            <a:chOff x="-3803" y="2120900"/>
            <a:chExt cx="12375617" cy="6845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A5208A-7D26-73B5-CBD1-844710A5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20900"/>
              <a:ext cx="6134100" cy="27813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54CAEF-A8C6-6132-E2F2-3EAE1B0D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099" y="2120900"/>
              <a:ext cx="6223000" cy="279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BFE6AD-AC88-2F60-8582-8B89ACFC3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03" y="4914900"/>
              <a:ext cx="12375617" cy="405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0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8C2533-87FE-8D50-3909-196AE5C56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72478"/>
              </p:ext>
            </p:extLst>
          </p:nvPr>
        </p:nvGraphicFramePr>
        <p:xfrm>
          <a:off x="2885080" y="102270"/>
          <a:ext cx="6421840" cy="6653459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802730">
                  <a:extLst>
                    <a:ext uri="{9D8B030D-6E8A-4147-A177-3AD203B41FA5}">
                      <a16:colId xmlns:a16="http://schemas.microsoft.com/office/drawing/2014/main" val="3307271352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1006236674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2620455055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2498200908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4204226515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1922557884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4210663157"/>
                    </a:ext>
                  </a:extLst>
                </a:gridCol>
                <a:gridCol w="802730">
                  <a:extLst>
                    <a:ext uri="{9D8B030D-6E8A-4147-A177-3AD203B41FA5}">
                      <a16:colId xmlns:a16="http://schemas.microsoft.com/office/drawing/2014/main" val="2001954248"/>
                    </a:ext>
                  </a:extLst>
                </a:gridCol>
              </a:tblGrid>
              <a:tr h="2506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CNV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DRUSEN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NORMAL</a:t>
                      </a: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Overall F-1 Score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1619441"/>
                  </a:ext>
                </a:extLst>
              </a:tr>
              <a:tr h="25067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XGBoosting (n_estimators=200, learning_rate=0.01, max_depth = 5)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8"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 of images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=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20,000</a:t>
                      </a:r>
                    </a:p>
                  </a:txBody>
                  <a:tcPr marL="9525" marR="9525" marT="9525" marB="0" anchor="ctr"/>
                </a:tc>
                <a:tc rowSpan="18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54797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7570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16486"/>
                  </a:ext>
                </a:extLst>
              </a:tr>
              <a:tr h="250672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Gradient Boosting (n_estimators=50, learning_rate=0.1)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09261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92427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24875"/>
                  </a:ext>
                </a:extLst>
              </a:tr>
              <a:tr h="343318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AdaBoosting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n_estimators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=200,learning_rate=0.1)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52685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0.57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872075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669710"/>
                  </a:ext>
                </a:extLst>
              </a:tr>
              <a:tr h="25067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K-Nearest Neighbors (n_neigbors=7, p=1)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411836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16647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28508"/>
                  </a:ext>
                </a:extLst>
              </a:tr>
              <a:tr h="25067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VGG16 (optimizer=Adam(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=0.001), loss='sparse categorical cross-entropy')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09732"/>
                  </a:ext>
                </a:extLst>
              </a:tr>
              <a:tr h="25067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67471"/>
                  </a:ext>
                </a:extLst>
              </a:tr>
              <a:tr h="20257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9205"/>
                  </a:ext>
                </a:extLst>
              </a:tr>
              <a:tr h="202579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LeNet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(optimizer='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adam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loss='sparse categorical cross-entropy')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46444"/>
                  </a:ext>
                </a:extLst>
              </a:tr>
              <a:tr h="20257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10834"/>
                  </a:ext>
                </a:extLst>
              </a:tr>
              <a:tr h="20257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16184"/>
                  </a:ext>
                </a:extLst>
              </a:tr>
              <a:tr h="510234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CNN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( 3 Convolutional layers (conv2d), 3 Pooling layers (max_pooling2d), 1 Flatten layer, 3 Dense layers (dense))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 of images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=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62,138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(Entire Dataset)</a:t>
                      </a:r>
                    </a:p>
                  </a:txBody>
                  <a:tcPr marL="9525" marR="9525" marT="9525" marB="0" anchor="ctr"/>
                </a:tc>
                <a:tc rowSpan="6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15280"/>
                  </a:ext>
                </a:extLst>
              </a:tr>
              <a:tr h="1995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2271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691093"/>
                  </a:ext>
                </a:extLst>
              </a:tr>
              <a:tr h="510234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CNN 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( 5 Convolutional layers (conv2d), 5 Pooling layers (max_pooling2d), 1 Flatten layer, 2 Dense layers (dense, dense_1), 1Dropout layer)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23890"/>
                  </a:ext>
                </a:extLst>
              </a:tr>
              <a:tr h="2025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49995"/>
                  </a:ext>
                </a:extLst>
              </a:tr>
              <a:tr h="2025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21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4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C9F9-F9BD-861C-211D-DF5E73D0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Our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EFF1-FDB2-96AA-68DE-4F6FA81A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effective are deep learning models in accurately classifying retinal diseases based on OCT images?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deep learning architectures prove most effective for OCT image classification?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does the size and diversity of the training dataset impact model robustness and generalization ability?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strategies can be employed to address class imbalance issues in the OCT image dataset?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do preprocessing techniques such as denoising, image registration, and normalization impact model performance and interpretability?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80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06BF-5E4D-19C2-AFBD-103F42DE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04145"/>
            <a:ext cx="9238434" cy="85755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63A8-5A88-B169-C86B-3DE7EFC5B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903004"/>
            <a:ext cx="10305234" cy="45720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0" i="0" u="none" strike="noStrike" dirty="0" err="1">
                <a:effectLst/>
              </a:rPr>
              <a:t>Turbert</a:t>
            </a:r>
            <a:r>
              <a:rPr lang="en-US" sz="1200" b="0" i="0" u="none" strike="noStrike" dirty="0">
                <a:effectLst/>
              </a:rPr>
              <a:t>, D. (2023, April 27). </a:t>
            </a:r>
            <a:r>
              <a:rPr lang="en-US" sz="1200" b="0" i="1" u="none" strike="noStrike" dirty="0">
                <a:effectLst/>
              </a:rPr>
              <a:t>What is optical coherence tomography?</a:t>
            </a:r>
            <a:r>
              <a:rPr lang="en-US" sz="1200" b="0" i="0" u="none" strike="noStrike" dirty="0">
                <a:effectLst/>
              </a:rPr>
              <a:t>. American Academy of Ophthalmology. </a:t>
            </a:r>
            <a:r>
              <a:rPr lang="en-US" sz="12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b="0" i="0" u="none" strike="noStrike" dirty="0" err="1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www.aao.org</a:t>
            </a:r>
            <a:r>
              <a:rPr lang="en-US" sz="12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/eye-health/treatments/what-is-optical-coherence-tomography</a:t>
            </a:r>
            <a:r>
              <a:rPr lang="en-US" sz="1200" b="0" i="0" u="none" strike="noStrike" dirty="0">
                <a:effectLst/>
              </a:rPr>
              <a:t>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dirty="0" err="1">
                <a:effectLst/>
              </a:rPr>
              <a:t>Riazi</a:t>
            </a:r>
            <a:r>
              <a:rPr lang="en-US" sz="1200" b="0" i="0" u="none" strike="noStrike" dirty="0">
                <a:effectLst/>
              </a:rPr>
              <a:t> </a:t>
            </a:r>
            <a:r>
              <a:rPr lang="en-US" sz="1200" b="0" i="0" u="none" strike="noStrike" dirty="0" err="1">
                <a:effectLst/>
              </a:rPr>
              <a:t>Esfahani</a:t>
            </a:r>
            <a:r>
              <a:rPr lang="en-US" sz="1200" b="0" i="0" u="none" strike="noStrike" dirty="0">
                <a:effectLst/>
              </a:rPr>
              <a:t>, P., Reddy, A. J., </a:t>
            </a:r>
            <a:r>
              <a:rPr lang="en-US" sz="1200" b="0" i="0" u="none" strike="noStrike" dirty="0" err="1">
                <a:effectLst/>
              </a:rPr>
              <a:t>Nawathey</a:t>
            </a:r>
            <a:r>
              <a:rPr lang="en-US" sz="1200" b="0" i="0" u="none" strike="noStrike" dirty="0">
                <a:effectLst/>
              </a:rPr>
              <a:t>, N., </a:t>
            </a:r>
            <a:r>
              <a:rPr lang="en-US" sz="1200" b="0" i="0" u="none" strike="noStrike" dirty="0" err="1">
                <a:effectLst/>
              </a:rPr>
              <a:t>Ghauri</a:t>
            </a:r>
            <a:r>
              <a:rPr lang="en-US" sz="1200" b="0" i="0" u="none" strike="noStrike" dirty="0">
                <a:effectLst/>
              </a:rPr>
              <a:t>, M. S., Min, M., </a:t>
            </a:r>
            <a:r>
              <a:rPr lang="en-US" sz="1200" b="0" i="0" u="none" strike="noStrike" dirty="0" err="1">
                <a:effectLst/>
              </a:rPr>
              <a:t>Wagh</a:t>
            </a:r>
            <a:r>
              <a:rPr lang="en-US" sz="1200" b="0" i="0" u="none" strike="noStrike" dirty="0">
                <a:effectLst/>
              </a:rPr>
              <a:t>, H., </a:t>
            </a:r>
            <a:r>
              <a:rPr lang="en-US" sz="1200" b="0" i="0" u="none" strike="noStrike" dirty="0" err="1">
                <a:effectLst/>
              </a:rPr>
              <a:t>Tak</a:t>
            </a:r>
            <a:r>
              <a:rPr lang="en-US" sz="1200" b="0" i="0" u="none" strike="noStrike" dirty="0">
                <a:effectLst/>
              </a:rPr>
              <a:t>, N., &amp; Patel, R. (2023, July 9). </a:t>
            </a:r>
            <a:r>
              <a:rPr lang="en-US" sz="1200" b="0" i="1" u="none" strike="noStrike" dirty="0">
                <a:effectLst/>
              </a:rPr>
              <a:t>Deep Learning Classification of drusen, choroidal neovascularization, and diabetic macular edema in Optical Coherence Tomography (OCT) images</a:t>
            </a:r>
            <a:r>
              <a:rPr lang="en-US" sz="1200" b="0" i="0" u="none" strike="noStrike" dirty="0">
                <a:effectLst/>
              </a:rPr>
              <a:t>. </a:t>
            </a:r>
            <a:r>
              <a:rPr lang="en-US" sz="1200" b="0" i="0" u="none" strike="noStrike" dirty="0" err="1">
                <a:effectLst/>
              </a:rPr>
              <a:t>Cureus</a:t>
            </a:r>
            <a:r>
              <a:rPr lang="en-US" sz="1200" b="0" i="0" u="none" strike="noStrike" dirty="0">
                <a:effectLst/>
              </a:rPr>
              <a:t>. </a:t>
            </a:r>
            <a:r>
              <a:rPr lang="en-US" sz="12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https://www.ncbi.nlm.nih.gov/pmc/articles/PMC10411652/#:~:text=Age%2Drelated%20macular%20degeneration%20(AMD,tool%20for%20these%20ocular%20conditions </a:t>
            </a:r>
            <a:endParaRPr lang="en-US" sz="1200" b="0" i="0" u="none" strike="noStrike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u="none" strike="noStrike" dirty="0" err="1">
                <a:effectLst/>
              </a:rPr>
              <a:t>Kermany</a:t>
            </a:r>
            <a:r>
              <a:rPr lang="en-US" sz="1200" b="0" i="0" u="none" strike="noStrike" dirty="0">
                <a:effectLst/>
              </a:rPr>
              <a:t>, D. (2018, January 6). </a:t>
            </a:r>
            <a:r>
              <a:rPr lang="en-US" sz="1200" b="0" i="1" u="none" strike="noStrike" dirty="0">
                <a:effectLst/>
              </a:rPr>
              <a:t>Labeled optical coherence tomography (OCT) and chest X-ray images for classification</a:t>
            </a:r>
            <a:r>
              <a:rPr lang="en-US" sz="1200" b="0" i="0" u="none" strike="noStrike" dirty="0">
                <a:effectLst/>
              </a:rPr>
              <a:t>. Mendeley Data. </a:t>
            </a:r>
            <a:r>
              <a:rPr lang="en-US" sz="12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b="0" i="0" u="none" strike="noStrike" dirty="0" err="1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data.mendeley.com</a:t>
            </a:r>
            <a:r>
              <a:rPr lang="en-US" sz="12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/datasets/rscbjbr9sj/2 </a:t>
            </a:r>
            <a:endParaRPr lang="en-US" sz="1200" b="0" i="0" u="none" strike="noStrike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u="none" strike="noStrike" dirty="0">
                <a:effectLst/>
              </a:rPr>
              <a:t>Sharif, Z., &amp; Sharif, W. (2019). </a:t>
            </a:r>
            <a:r>
              <a:rPr lang="en-US" sz="1200" b="0" i="1" u="none" strike="noStrike" dirty="0">
                <a:effectLst/>
              </a:rPr>
              <a:t>Corneal neovascularization: Updates on pathophysiology, Investigations &amp; Management</a:t>
            </a:r>
            <a:r>
              <a:rPr lang="en-US" sz="1200" b="0" i="0" u="none" strike="noStrike" dirty="0">
                <a:effectLst/>
              </a:rPr>
              <a:t>. Romanian journal of ophthalmology. </a:t>
            </a:r>
            <a:r>
              <a:rPr lang="en-US" sz="1200" b="0" i="0" u="none" strike="noStrike" dirty="0">
                <a:effectLst/>
                <a:hlinkClick r:id="rId5"/>
              </a:rPr>
              <a:t>https://</a:t>
            </a:r>
            <a:r>
              <a:rPr lang="en-US" sz="1200" b="0" i="0" u="none" strike="noStrike" dirty="0" err="1">
                <a:effectLst/>
                <a:hlinkClick r:id="rId5"/>
              </a:rPr>
              <a:t>www.ncbi.nlm.nih.gov</a:t>
            </a:r>
            <a:r>
              <a:rPr lang="en-US" sz="1200" b="0" i="0" u="none" strike="noStrike" dirty="0">
                <a:effectLst/>
                <a:hlinkClick r:id="rId5"/>
              </a:rPr>
              <a:t>/</a:t>
            </a:r>
            <a:r>
              <a:rPr lang="en-US" sz="1200" b="0" i="0" u="none" strike="noStrike" dirty="0" err="1">
                <a:effectLst/>
                <a:hlinkClick r:id="rId5"/>
              </a:rPr>
              <a:t>pmc</a:t>
            </a:r>
            <a:r>
              <a:rPr lang="en-US" sz="1200" b="0" i="0" u="none" strike="noStrike" dirty="0">
                <a:effectLst/>
                <a:hlinkClick r:id="rId5"/>
              </a:rPr>
              <a:t>/articles/PMC6531773/ </a:t>
            </a:r>
            <a:endParaRPr lang="en-US" sz="1200" b="0" i="0" u="none" strike="noStrike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u="none" strike="noStrike" dirty="0" err="1">
                <a:effectLst/>
              </a:rPr>
              <a:t>Yau</a:t>
            </a:r>
            <a:r>
              <a:rPr lang="en-US" sz="1200" b="0" i="0" u="none" strike="noStrike" dirty="0">
                <a:effectLst/>
              </a:rPr>
              <a:t>, J. W. Y., Rogers, S. L., Kawasaki, R., Lamoureux, E. L., Kowalski, J. W., </a:t>
            </a:r>
            <a:r>
              <a:rPr lang="en-US" sz="1200" b="0" i="0" u="none" strike="noStrike" dirty="0" err="1">
                <a:effectLst/>
              </a:rPr>
              <a:t>Bek</a:t>
            </a:r>
            <a:r>
              <a:rPr lang="en-US" sz="1200" b="0" i="0" u="none" strike="noStrike" dirty="0">
                <a:effectLst/>
              </a:rPr>
              <a:t>, T., Chen, S.-J., Dekker, J. M., Fletcher, A., </a:t>
            </a:r>
            <a:r>
              <a:rPr lang="en-US" sz="1200" b="0" i="0" u="none" strike="noStrike" dirty="0" err="1">
                <a:effectLst/>
              </a:rPr>
              <a:t>Grauslund</a:t>
            </a:r>
            <a:r>
              <a:rPr lang="en-US" sz="1200" b="0" i="0" u="none" strike="noStrike" dirty="0">
                <a:effectLst/>
              </a:rPr>
              <a:t>, J., Haffner, S., Hamman, R. F., Ikram, M. K., Kayama, T., Klein, B. E. K., Klein, R., Krishnaiah, S., </a:t>
            </a:r>
            <a:r>
              <a:rPr lang="en-US" sz="1200" b="0" i="0" u="none" strike="noStrike" dirty="0" err="1">
                <a:effectLst/>
              </a:rPr>
              <a:t>Mayurasakorn</a:t>
            </a:r>
            <a:r>
              <a:rPr lang="en-US" sz="1200" b="0" i="0" u="none" strike="noStrike" dirty="0">
                <a:effectLst/>
              </a:rPr>
              <a:t>, K., </a:t>
            </a:r>
            <a:r>
              <a:rPr lang="en-US" sz="1200" b="0" i="0" u="none" strike="noStrike" dirty="0" err="1">
                <a:effectLst/>
              </a:rPr>
              <a:t>O&amp;rsquo;Hare</a:t>
            </a:r>
            <a:r>
              <a:rPr lang="en-US" sz="1200" b="0" i="0" u="none" strike="noStrike" dirty="0">
                <a:effectLst/>
              </a:rPr>
              <a:t>, J. P., … Wong, T. Y. (2012, February 10). </a:t>
            </a:r>
            <a:r>
              <a:rPr lang="en-US" sz="1200" b="0" i="1" u="none" strike="noStrike" dirty="0">
                <a:effectLst/>
              </a:rPr>
              <a:t>Global prevalence and major risk factors of diabetic retinopathy</a:t>
            </a:r>
            <a:r>
              <a:rPr lang="en-US" sz="1200" b="0" i="0" u="none" strike="noStrike" dirty="0">
                <a:effectLst/>
              </a:rPr>
              <a:t>. American Diabetes Association. </a:t>
            </a:r>
            <a:r>
              <a:rPr lang="en-US" sz="1200" b="0" i="0" u="none" strike="noStrike" dirty="0">
                <a:effectLst/>
                <a:hlinkClick r:id="rId6"/>
              </a:rPr>
              <a:t>https://</a:t>
            </a:r>
            <a:r>
              <a:rPr lang="en-US" sz="1200" b="0" i="0" u="none" strike="noStrike" dirty="0" err="1">
                <a:effectLst/>
                <a:hlinkClick r:id="rId6"/>
              </a:rPr>
              <a:t>diabetesjournals.org</a:t>
            </a:r>
            <a:r>
              <a:rPr lang="en-US" sz="1200" b="0" i="0" u="none" strike="noStrike" dirty="0">
                <a:effectLst/>
                <a:hlinkClick r:id="rId6"/>
              </a:rPr>
              <a:t>/care/article/35/3/556/28568/Global-Prevalence-and-Major-Risk-Factors-of </a:t>
            </a:r>
            <a:endParaRPr lang="en-US" sz="1200" b="0" i="0" u="none" strike="noStrike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0" i="0" u="none" strike="noStrike" dirty="0">
                <a:effectLst/>
              </a:rPr>
              <a:t>Johnson, P. T., Lewis, G. P., </a:t>
            </a:r>
            <a:r>
              <a:rPr lang="en-US" sz="1200" b="0" i="0" u="none" strike="noStrike" dirty="0" err="1">
                <a:effectLst/>
              </a:rPr>
              <a:t>Talaga</a:t>
            </a:r>
            <a:r>
              <a:rPr lang="en-US" sz="1200" b="0" i="0" u="none" strike="noStrike" dirty="0">
                <a:effectLst/>
              </a:rPr>
              <a:t>, K. C., Brown, M. N., Kappel, P. J., Fisher, S. K., Anderson, D. H., &amp; Johnson, L. V. (2003, October 1). </a:t>
            </a:r>
            <a:r>
              <a:rPr lang="en-US" sz="1200" b="0" i="1" u="none" strike="noStrike" dirty="0">
                <a:effectLst/>
              </a:rPr>
              <a:t>Drusen-associated degeneration in the retina</a:t>
            </a:r>
            <a:r>
              <a:rPr lang="en-US" sz="1200" b="0" i="0" u="none" strike="noStrike" dirty="0">
                <a:effectLst/>
              </a:rPr>
              <a:t>. Investigative Ophthalmology &amp; Visual Science. </a:t>
            </a:r>
            <a:r>
              <a:rPr lang="en-US" sz="1200" b="0" i="0" u="none" strike="noStrike" dirty="0">
                <a:effectLst/>
                <a:hlinkClick r:id="rId7"/>
              </a:rPr>
              <a:t>https://</a:t>
            </a:r>
            <a:r>
              <a:rPr lang="en-US" sz="1200" b="0" i="0" u="none" strike="noStrike" dirty="0" err="1">
                <a:effectLst/>
                <a:hlinkClick r:id="rId7"/>
              </a:rPr>
              <a:t>iovs.arvojournals.org</a:t>
            </a:r>
            <a:r>
              <a:rPr lang="en-US" sz="1200" b="0" i="0" u="none" strike="noStrike" dirty="0">
                <a:effectLst/>
                <a:hlinkClick r:id="rId7"/>
              </a:rPr>
              <a:t>/</a:t>
            </a:r>
            <a:r>
              <a:rPr lang="en-US" sz="1200" b="0" i="0" u="none" strike="noStrike" dirty="0" err="1">
                <a:effectLst/>
                <a:hlinkClick r:id="rId7"/>
              </a:rPr>
              <a:t>article.aspx?articleid</a:t>
            </a:r>
            <a:r>
              <a:rPr lang="en-US" sz="1200" b="0" i="0" u="none" strike="noStrike" dirty="0">
                <a:effectLst/>
                <a:hlinkClick r:id="rId7"/>
              </a:rPr>
              <a:t>=2182253 </a:t>
            </a:r>
            <a:endParaRPr lang="en-US" sz="12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0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79DC-2C75-D33E-D173-16A7F68F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oct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2301-FC0E-6050-D2AB-1E0C69BC3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National Library of Medicine</a:t>
            </a:r>
            <a:r>
              <a:rPr lang="en-US" baseline="30000" dirty="0"/>
              <a:t>[2]</a:t>
            </a:r>
            <a:r>
              <a:rPr lang="en-US" dirty="0"/>
              <a:t>, drusen, choroidal neovascularization (CNV), and diabetic macular edema (DME) are significant causes of visual impairment globally. 	Optical coherence tomography (OCT) imaging has emerged as a valuable diagnostic tool for these ocular conditions. However, subjective interpretation and inter-observer variability highlight the need for standardized diagnostic approaches.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5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C9F9-F9BD-861C-211D-DF5E73D0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00" y="367300"/>
            <a:ext cx="10259999" cy="857559"/>
          </a:xfrm>
        </p:spPr>
        <p:txBody>
          <a:bodyPr/>
          <a:lstStyle/>
          <a:p>
            <a:r>
              <a:rPr lang="en-US" dirty="0"/>
              <a:t>In-depth classification of each condition: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82A9C-7AAE-144E-5262-CC0BA6893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980" y="1289814"/>
            <a:ext cx="4010730" cy="25181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7ABE2-BFEF-9D95-58FE-43AB552F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8163"/>
            <a:ext cx="4010730" cy="2561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01D47-75B6-3103-9D4E-48207429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0" y="4095484"/>
            <a:ext cx="4010730" cy="239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27E04B-7B91-998B-B5C9-83281E810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20997"/>
            <a:ext cx="4010730" cy="24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6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DA15-3C8F-94AD-F10E-CCEE67D2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4424-3731-5438-2481-BB947A00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Develop deep learning models capable of accurately classifying retinal diseases such as CNV, DME, and Drusen based on OCT images.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Evaluate the effectiveness of various deep learning architectures for OCT image classification.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Investigate the impact of dataset size and diversity on model performance and generalization ability.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Address class imbalance issues in the dataset, particularly for rare or underrepresented retinal diseases.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Assess the influence of preprocessing techniques on model performance and interpretability.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4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C9F9-F9BD-861C-211D-DF5E73D0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EFF1-FDB2-96AA-68DE-4F6FA81A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effective are deep learning models in accurately classifying retinal diseases based on OCT images?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Which deep learning architectures prove most effective for OCT image classification?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does the size and diversity of the training dataset impact model robustness and generalization ability?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strategies can be employed to address class imbalance issues in the OCT image dataset?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do preprocessing techniques such as denoising, image registration, and normalization impact model performance and interpretability?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3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06D7-71E4-D48C-569D-ADFA2DE8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C8F34-36DC-FA00-E933-AADF2CE4C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</a:t>
            </a:r>
          </a:p>
          <a:p>
            <a:pPr marL="0" indent="0">
              <a:buNone/>
            </a:pPr>
            <a:r>
              <a:rPr lang="en-US" b="0" i="0" u="none" strike="noStrike" dirty="0">
                <a:effectLst/>
              </a:rPr>
              <a:t>	</a:t>
            </a:r>
            <a:r>
              <a:rPr lang="en-US" b="0" i="0" u="none" strike="noStrike" dirty="0" err="1">
                <a:effectLst/>
              </a:rPr>
              <a:t>Kermany</a:t>
            </a:r>
            <a:r>
              <a:rPr lang="en-US" b="0" i="0" u="none" strike="noStrike" dirty="0">
                <a:effectLst/>
              </a:rPr>
              <a:t>, Daniel; Zhang, Kang; </a:t>
            </a:r>
            <a:r>
              <a:rPr lang="en-US" b="0" i="0" u="none" strike="noStrike" dirty="0" err="1">
                <a:effectLst/>
              </a:rPr>
              <a:t>Goldbaum</a:t>
            </a:r>
            <a:r>
              <a:rPr lang="en-US" b="0" i="0" u="none" strike="noStrike" dirty="0">
                <a:effectLst/>
              </a:rPr>
              <a:t>, Michael (2018), “Labeled Optical Coherence Tomography (OCT) and Chest X-Ray Images for Classification”, Mendeley Data, V2, </a:t>
            </a:r>
            <a:r>
              <a:rPr lang="en-US" b="0" i="0" u="none" strike="noStrike" dirty="0" err="1">
                <a:effectLst/>
              </a:rPr>
              <a:t>doi</a:t>
            </a:r>
            <a:r>
              <a:rPr lang="en-US" b="0" i="0" u="none" strike="noStrike" dirty="0">
                <a:effectLst/>
              </a:rPr>
              <a:t>: 10.17632/rscbjbr9sj.2</a:t>
            </a:r>
            <a:r>
              <a:rPr lang="en-US" b="0" i="0" u="none" strike="noStrike" baseline="30000" dirty="0">
                <a:effectLst/>
              </a:rPr>
              <a:t>[3]</a:t>
            </a:r>
            <a:endParaRPr lang="en-US" b="0" i="0" u="none" strike="noStrike" dirty="0">
              <a:effectLst/>
            </a:endParaRPr>
          </a:p>
          <a:p>
            <a:pPr marL="0" indent="0">
              <a:buNone/>
            </a:pPr>
            <a:r>
              <a:rPr lang="en-US" dirty="0">
                <a:cs typeface="Trade Gothic Next Rounded" panose="020F0502020204030204" pitchFamily="34" charset="0"/>
              </a:rPr>
              <a:t>The dataset has 62,138 images of the following classes,</a:t>
            </a:r>
          </a:p>
          <a:p>
            <a:pPr lvl="2"/>
            <a:r>
              <a:rPr lang="en-US" b="0" i="0" u="none" strike="noStrike" dirty="0">
                <a:effectLst/>
                <a:cs typeface="Trade Gothic Next Rounded" panose="020F0502020204030204" pitchFamily="34" charset="0"/>
              </a:rPr>
              <a:t>CNV (Choroidal Neovascularization) – 15109 images</a:t>
            </a:r>
          </a:p>
          <a:p>
            <a:pPr lvl="2"/>
            <a:r>
              <a:rPr lang="en-US" b="0" i="0" u="none" strike="noStrike" dirty="0">
                <a:effectLst/>
                <a:cs typeface="Trade Gothic Next Rounded" panose="020F0502020204030204" pitchFamily="34" charset="0"/>
              </a:rPr>
              <a:t>DME (Diabetic Macular Edema) – 11598 images</a:t>
            </a:r>
          </a:p>
          <a:p>
            <a:pPr lvl="2"/>
            <a:r>
              <a:rPr lang="en-US" b="0" i="0" u="none" strike="noStrike" dirty="0">
                <a:effectLst/>
                <a:cs typeface="Trade Gothic Next Rounded" panose="020F0502020204030204" pitchFamily="34" charset="0"/>
              </a:rPr>
              <a:t>DRUSEN – 8866 images</a:t>
            </a:r>
          </a:p>
          <a:p>
            <a:pPr lvl="2"/>
            <a:r>
              <a:rPr lang="en-US" b="0" i="0" u="none" strike="noStrike" dirty="0">
                <a:effectLst/>
                <a:cs typeface="Trade Gothic Next Rounded" panose="020F0502020204030204" pitchFamily="34" charset="0"/>
              </a:rPr>
              <a:t>NORMAL – 26565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7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7CB53385-8AAF-5CDD-02B1-8FDBB4B6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52517"/>
            <a:ext cx="9150350" cy="61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607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301B2B"/>
      </a:dk2>
      <a:lt2>
        <a:srgbClr val="F0F3F3"/>
      </a:lt2>
      <a:accent1>
        <a:srgbClr val="E1402F"/>
      </a:accent1>
      <a:accent2>
        <a:srgbClr val="CF1D56"/>
      </a:accent2>
      <a:accent3>
        <a:srgbClr val="E12FB2"/>
      </a:accent3>
      <a:accent4>
        <a:srgbClr val="B41DCF"/>
      </a:accent4>
      <a:accent5>
        <a:srgbClr val="7B2FE1"/>
      </a:accent5>
      <a:accent6>
        <a:srgbClr val="3836D4"/>
      </a:accent6>
      <a:hlink>
        <a:srgbClr val="8B3F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1603</Words>
  <Application>Microsoft Macintosh PowerPoint</Application>
  <PresentationFormat>Widescreen</PresentationFormat>
  <Paragraphs>213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Aptos</vt:lpstr>
      <vt:lpstr>Aptos Narrow</vt:lpstr>
      <vt:lpstr>Arial</vt:lpstr>
      <vt:lpstr>Calibri</vt:lpstr>
      <vt:lpstr>Helvetica</vt:lpstr>
      <vt:lpstr>Helvetica Neue</vt:lpstr>
      <vt:lpstr>Nexus Sans</vt:lpstr>
      <vt:lpstr>Symbol</vt:lpstr>
      <vt:lpstr>Times New Roman</vt:lpstr>
      <vt:lpstr>Trade Gothic Next Cond</vt:lpstr>
      <vt:lpstr>Trade Gothic Next Light</vt:lpstr>
      <vt:lpstr>Trade Gothic Next Rounded</vt:lpstr>
      <vt:lpstr>PortalVTI</vt:lpstr>
      <vt:lpstr>Classification of Optical Coherence Tomography (OCT) Images</vt:lpstr>
      <vt:lpstr>Do you know?</vt:lpstr>
      <vt:lpstr>Optical coherence tomography</vt:lpstr>
      <vt:lpstr>Importance of oct images</vt:lpstr>
      <vt:lpstr>In-depth classification of each condition:</vt:lpstr>
      <vt:lpstr>objectives</vt:lpstr>
      <vt:lpstr>Our research questions</vt:lpstr>
      <vt:lpstr>About the dataset</vt:lpstr>
      <vt:lpstr>PowerPoint Presentation</vt:lpstr>
      <vt:lpstr>Sample images</vt:lpstr>
      <vt:lpstr>PowerPoint Presentation</vt:lpstr>
      <vt:lpstr>PowerPoint Presentation</vt:lpstr>
      <vt:lpstr>Preprocessing steps</vt:lpstr>
      <vt:lpstr>Modelling </vt:lpstr>
      <vt:lpstr>Random Forest</vt:lpstr>
      <vt:lpstr>K-Nearest Neighbors (KNN)</vt:lpstr>
      <vt:lpstr>Support Vector Machines (SVM)</vt:lpstr>
      <vt:lpstr>Adaboosting</vt:lpstr>
      <vt:lpstr>PowerPoint Presentation</vt:lpstr>
      <vt:lpstr>GradientBoosting</vt:lpstr>
      <vt:lpstr>PowerPoint Presentation</vt:lpstr>
      <vt:lpstr>PowerPoint Presentation</vt:lpstr>
      <vt:lpstr>VGG-16</vt:lpstr>
      <vt:lpstr>PowerPoint Presentation</vt:lpstr>
      <vt:lpstr>Le-Net Model</vt:lpstr>
      <vt:lpstr>PowerPoint Presentation</vt:lpstr>
      <vt:lpstr>Convolution neural networks</vt:lpstr>
      <vt:lpstr>PowerPoint Presentation</vt:lpstr>
      <vt:lpstr>Convolution Neural networks</vt:lpstr>
      <vt:lpstr>PowerPoint Presentation</vt:lpstr>
      <vt:lpstr>Best performing model- cnn</vt:lpstr>
      <vt:lpstr>PowerPoint Presentation</vt:lpstr>
      <vt:lpstr>PowerPoint Presentation</vt:lpstr>
      <vt:lpstr>Addressing Our research 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Optical Coherence Tomography (OCT) Images</dc:title>
  <dc:creator>Hemanth Varma Dantuluri</dc:creator>
  <cp:lastModifiedBy>Hemanth Varma Dantuluri</cp:lastModifiedBy>
  <cp:revision>15</cp:revision>
  <dcterms:created xsi:type="dcterms:W3CDTF">2024-04-21T14:08:27Z</dcterms:created>
  <dcterms:modified xsi:type="dcterms:W3CDTF">2024-04-23T21:46:14Z</dcterms:modified>
</cp:coreProperties>
</file>